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2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E33C7-58AC-4558-925F-ED6806D53440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C3B38-A6CA-42A1-9406-FCD61648C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49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023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8708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151930"/>
            <a:ext cx="1839516" cy="31789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69" y="1151930"/>
            <a:ext cx="5411391" cy="31789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4474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381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1143000"/>
          </a:xfrm>
        </p:spPr>
        <p:txBody>
          <a:bodyPr/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 marL="742950" indent="-285750">
              <a:buClr>
                <a:srgbClr val="0070C0"/>
              </a:buClr>
              <a:buFont typeface="Arial" pitchFamily="34" charset="0"/>
              <a:buChar char="•"/>
              <a:defRPr/>
            </a:lvl2pPr>
            <a:lvl3pPr marL="1257300" indent="-342900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lvl3pPr>
            <a:lvl4pPr marL="1600200" indent="-228600"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  <a:defRPr/>
            </a:lvl4pPr>
            <a:lvl5pPr marL="2057400" indent="-228600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0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0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36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37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06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9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6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9740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403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746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4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3B8FF-D682-4B66-8664-79BF50DA20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604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3B8FF-D682-4B66-8664-79BF50DA20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42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21407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69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777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306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31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7171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9206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39551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969" y="3536156"/>
            <a:ext cx="7358063" cy="7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smtClean="0">
                <a:sym typeface="Gill Sans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2969" y="1151930"/>
            <a:ext cx="7358063" cy="232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Gill Sans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3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January 16, 2013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8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734"/>
            <a:ext cx="9144000" cy="6510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227533" y="1909572"/>
            <a:ext cx="847056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321457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642915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964372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28582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/>
            <a:r>
              <a:rPr lang="en-US" sz="3600" b="1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CAPITAL PROGRAM FUNDING OUTLOOK</a:t>
            </a:r>
            <a:br>
              <a:rPr lang="en-US" sz="3600" b="1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en-US" sz="2400" kern="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799170" name="Picture 2" descr="C:\Users\jmarchbank\AppData\Local\Microsoft\Windows\Temporary Internet Files\Content.Outlook\GU0Q3WKM\MeasureMonl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09721"/>
            <a:ext cx="1344621" cy="1589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685800" y="2690162"/>
            <a:ext cx="8126370" cy="9457"/>
          </a:xfrm>
          <a:prstGeom prst="lin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847700" y="2690162"/>
            <a:ext cx="4897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LAND DEVELOPMENT COMMITTEE</a:t>
            </a:r>
          </a:p>
          <a:p>
            <a:pPr algn="r"/>
            <a:r>
              <a:rPr lang="en-US" sz="2400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October </a:t>
            </a: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16, 2014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1078" y="4419600"/>
            <a:ext cx="4897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Jerry Marchbank</a:t>
            </a:r>
          </a:p>
          <a:p>
            <a:pPr algn="r"/>
            <a:r>
              <a:rPr lang="en-US" sz="1600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Senior Director, Facilities, Planning, and Construction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65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35075"/>
            <a:ext cx="8229600" cy="746125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Discussion</a:t>
            </a:r>
            <a:endParaRPr lang="en-US" sz="36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492875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0" y="2209801"/>
            <a:ext cx="7543800" cy="3810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/>
              <a:t>Capital Improvement Program (CIP) Background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/>
              <a:t>Recent Funding Impacts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/>
              <a:t>Immediate Facility Needs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/>
              <a:t>Campus Outlook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/>
              <a:t>“The New Reality”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en-US" sz="2800" dirty="0" smtClean="0"/>
              <a:t>Next Steps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Clr>
                <a:srgbClr val="0070C0"/>
              </a:buClr>
            </a:pPr>
            <a:endParaRPr lang="en-US" sz="2800" dirty="0" smtClean="0"/>
          </a:p>
          <a:p>
            <a:pPr>
              <a:buClr>
                <a:srgbClr val="0070C0"/>
              </a:buClr>
            </a:pPr>
            <a:endParaRPr lang="en-US" dirty="0" smtClean="0"/>
          </a:p>
          <a:p>
            <a:pPr>
              <a:buClr>
                <a:srgbClr val="0070C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505200"/>
          </a:xfrm>
        </p:spPr>
        <p:txBody>
          <a:bodyPr/>
          <a:lstStyle/>
          <a:p>
            <a:pPr marL="0" lvl="1" indent="0">
              <a:buNone/>
            </a:pPr>
            <a:r>
              <a:rPr lang="en-US" i="1" u="sng" dirty="0" smtClean="0"/>
              <a:t>Vision 2020 Funding Need (2011):</a:t>
            </a:r>
          </a:p>
          <a:p>
            <a:pPr marL="457200" lvl="1" indent="-457200"/>
            <a:r>
              <a:rPr lang="en-US" dirty="0" smtClean="0"/>
              <a:t>Total CIP Program Cost: $965.3M</a:t>
            </a:r>
          </a:p>
          <a:p>
            <a:pPr marL="457200" lvl="1" indent="-457200"/>
            <a:r>
              <a:rPr lang="en-US" dirty="0" smtClean="0"/>
              <a:t>State </a:t>
            </a:r>
            <a:r>
              <a:rPr lang="en-US" dirty="0"/>
              <a:t>Funding (anticipated): $</a:t>
            </a:r>
            <a:r>
              <a:rPr lang="en-US" dirty="0" smtClean="0"/>
              <a:t>193.0M</a:t>
            </a:r>
          </a:p>
          <a:p>
            <a:pPr marL="457200" lvl="1" indent="-457200"/>
            <a:r>
              <a:rPr lang="en-US" b="1" dirty="0" smtClean="0"/>
              <a:t>Local Funding Need: </a:t>
            </a:r>
            <a:r>
              <a:rPr lang="en-US" b="1" dirty="0"/>
              <a:t>$</a:t>
            </a:r>
            <a:r>
              <a:rPr lang="en-US" b="1" dirty="0" smtClean="0"/>
              <a:t>772.3M</a:t>
            </a:r>
          </a:p>
          <a:p>
            <a:pPr marL="0" lvl="1" indent="0">
              <a:buNone/>
            </a:pPr>
            <a:endParaRPr lang="en-US" sz="800" b="1" dirty="0"/>
          </a:p>
          <a:p>
            <a:pPr marL="0" lvl="1" indent="0">
              <a:buNone/>
            </a:pPr>
            <a:r>
              <a:rPr lang="en-US" i="1" u="sng" dirty="0" smtClean="0"/>
              <a:t>Measure M (2012):</a:t>
            </a:r>
          </a:p>
          <a:p>
            <a:pPr marL="457200" lvl="1" indent="-457200"/>
            <a:r>
              <a:rPr lang="en-US" b="1" dirty="0" smtClean="0"/>
              <a:t>Provides $698M in local funds</a:t>
            </a:r>
          </a:p>
          <a:p>
            <a:pPr marL="971550" lvl="2" indent="-457200"/>
            <a:r>
              <a:rPr lang="en-US" dirty="0" smtClean="0"/>
              <a:t>72.3% of total program cost</a:t>
            </a:r>
          </a:p>
          <a:p>
            <a:pPr marL="971550" lvl="2" indent="-457200"/>
            <a:r>
              <a:rPr lang="en-US" dirty="0" smtClean="0"/>
              <a:t>90.4% of anticipated local funding need</a:t>
            </a:r>
          </a:p>
          <a:p>
            <a:pPr marL="450850" lvl="1" indent="0">
              <a:buNone/>
            </a:pPr>
            <a:endParaRPr lang="en-US" sz="1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1371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dirty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CIP Funding </a:t>
            </a:r>
            <a:r>
              <a:rPr lang="en-US" sz="32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Background:</a:t>
            </a:r>
            <a:endParaRPr lang="en-US" sz="32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3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257800"/>
            <a:ext cx="7696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CIP Funding Background (cont.):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343400"/>
          </a:xfrm>
        </p:spPr>
        <p:txBody>
          <a:bodyPr/>
          <a:lstStyle/>
          <a:p>
            <a:pPr marL="342900" lvl="1" indent="-342900"/>
            <a:r>
              <a:rPr lang="en-US" dirty="0" smtClean="0"/>
              <a:t>Program was never fully-funded;</a:t>
            </a:r>
            <a:endParaRPr lang="en-US" dirty="0"/>
          </a:p>
          <a:p>
            <a:pPr marL="342900" lvl="1" indent="-342900"/>
            <a:r>
              <a:rPr lang="en-US" dirty="0" smtClean="0"/>
              <a:t>Projected funding gap would be supplemented by:</a:t>
            </a:r>
          </a:p>
          <a:p>
            <a:pPr marL="514350" lvl="2" indent="0">
              <a:spcBef>
                <a:spcPts val="800"/>
              </a:spcBef>
              <a:buNone/>
            </a:pPr>
            <a:r>
              <a:rPr lang="en-US" sz="2800" dirty="0" smtClean="0"/>
              <a:t>1) 	Interest earnings;</a:t>
            </a:r>
          </a:p>
          <a:p>
            <a:pPr marL="514350" lvl="2" indent="0">
              <a:spcBef>
                <a:spcPts val="800"/>
              </a:spcBef>
              <a:buNone/>
            </a:pPr>
            <a:r>
              <a:rPr lang="en-US" sz="2800" dirty="0" smtClean="0"/>
              <a:t>2) 	Leveraging more external funding;</a:t>
            </a:r>
          </a:p>
          <a:p>
            <a:pPr marL="914400" lvl="2" indent="-400050">
              <a:spcBef>
                <a:spcPts val="800"/>
              </a:spcBef>
              <a:buNone/>
              <a:tabLst>
                <a:tab pos="914400" algn="l"/>
              </a:tabLst>
            </a:pPr>
            <a:r>
              <a:rPr lang="en-US" sz="2800" dirty="0" smtClean="0"/>
              <a:t>3)	Accelerating the program schedule to reduce impact of escalation.</a:t>
            </a:r>
          </a:p>
          <a:p>
            <a:pPr marL="1314450" lvl="4" indent="0">
              <a:spcBef>
                <a:spcPts val="0"/>
              </a:spcBef>
              <a:buNone/>
              <a:tabLst>
                <a:tab pos="914400" algn="l"/>
              </a:tabLst>
            </a:pPr>
            <a:endParaRPr lang="en-US" sz="800" dirty="0" smtClean="0">
              <a:solidFill>
                <a:srgbClr val="0070C0"/>
              </a:solidFill>
            </a:endParaRPr>
          </a:p>
          <a:p>
            <a:pPr marL="523875" lvl="4" indent="0">
              <a:spcBef>
                <a:spcPts val="0"/>
              </a:spcBef>
              <a:buNone/>
              <a:tabLst>
                <a:tab pos="914400" algn="l"/>
              </a:tabLst>
            </a:pPr>
            <a:r>
              <a:rPr lang="en-US" sz="2400" b="1" dirty="0" smtClean="0"/>
              <a:t>What is the value of a day?</a:t>
            </a:r>
          </a:p>
          <a:p>
            <a:pPr marL="523875" lvl="4" indent="0">
              <a:spcBef>
                <a:spcPts val="0"/>
              </a:spcBef>
              <a:buNone/>
              <a:tabLst>
                <a:tab pos="914400" algn="l"/>
              </a:tabLst>
            </a:pPr>
            <a:r>
              <a:rPr lang="en-US" sz="2400" dirty="0" smtClean="0"/>
              <a:t>(3.5%/365) x $698,000,000 = $67,000 per day</a:t>
            </a:r>
          </a:p>
          <a:p>
            <a:pPr marL="857250" lvl="2"/>
            <a:endParaRPr lang="en-US" sz="2800" dirty="0" smtClean="0"/>
          </a:p>
          <a:p>
            <a:pPr marL="342900" lvl="1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260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Recent Funding Impacts:</a:t>
            </a:r>
            <a:endParaRPr lang="en-US" sz="32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505200"/>
          </a:xfrm>
        </p:spPr>
        <p:txBody>
          <a:bodyPr/>
          <a:lstStyle/>
          <a:p>
            <a:pPr marL="342900" lvl="1"/>
            <a:r>
              <a:rPr lang="en-US" dirty="0" smtClean="0"/>
              <a:t>Interest Earnings</a:t>
            </a:r>
          </a:p>
          <a:p>
            <a:pPr marL="857250" lvl="2"/>
            <a:r>
              <a:rPr lang="en-US" dirty="0" smtClean="0"/>
              <a:t>0.427% in County Treasury -- $539,644 (6/30/14)</a:t>
            </a:r>
          </a:p>
          <a:p>
            <a:pPr marL="342900" lvl="1"/>
            <a:r>
              <a:rPr lang="en-US" dirty="0" smtClean="0"/>
              <a:t>Leveraging more external funding</a:t>
            </a:r>
          </a:p>
          <a:p>
            <a:pPr marL="857250" lvl="2"/>
            <a:r>
              <a:rPr lang="en-US" dirty="0" smtClean="0"/>
              <a:t>No State-wide Education Bond in 2014 and a 2016 bond is unlikely </a:t>
            </a:r>
          </a:p>
          <a:p>
            <a:pPr marL="342900" lvl="1"/>
            <a:r>
              <a:rPr lang="en-US" dirty="0" smtClean="0"/>
              <a:t>Accelerating schedule to reduce impact of escalation</a:t>
            </a:r>
          </a:p>
          <a:p>
            <a:pPr marL="857250" lvl="2"/>
            <a:r>
              <a:rPr lang="en-US" dirty="0" smtClean="0"/>
              <a:t>The CEQA process was scheduled to conclude in July 2014 and will likely not conclude until April/May 2015</a:t>
            </a:r>
          </a:p>
          <a:p>
            <a:pPr marL="857250" lvl="2"/>
            <a:endParaRPr lang="en-US" sz="2800" dirty="0" smtClean="0"/>
          </a:p>
          <a:p>
            <a:pPr marL="342900" lvl="1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28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Immediate Facility Needs:</a:t>
            </a:r>
            <a:endParaRPr lang="en-US" sz="32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505200"/>
          </a:xfrm>
        </p:spPr>
        <p:txBody>
          <a:bodyPr/>
          <a:lstStyle/>
          <a:p>
            <a:pPr marL="342900" lvl="1"/>
            <a:r>
              <a:rPr lang="en-US" dirty="0" smtClean="0"/>
              <a:t>GWC Science/Mathematics Building</a:t>
            </a:r>
          </a:p>
          <a:p>
            <a:pPr marL="336550" lvl="2" indent="0">
              <a:buNone/>
            </a:pPr>
            <a:r>
              <a:rPr lang="en-US" sz="2000" dirty="0" smtClean="0"/>
              <a:t>This project seeks to build a new 111,000 square foot instructional building to replace the existing Math/Science building built in 1966.  This project has been GWC’s top project priority since the 2006-2007 planning year.</a:t>
            </a:r>
          </a:p>
          <a:p>
            <a:pPr marL="336550" lvl="2" indent="0">
              <a:buNone/>
            </a:pPr>
            <a:r>
              <a:rPr lang="en-US" sz="2000" b="1" dirty="0" smtClean="0"/>
              <a:t>Estimated Project Cost: $82.9M		State-funded: $53.9M</a:t>
            </a:r>
          </a:p>
          <a:p>
            <a:pPr marL="336550" lvl="2" indent="0">
              <a:buNone/>
            </a:pPr>
            <a:endParaRPr lang="en-US" sz="800" b="1" dirty="0" smtClean="0"/>
          </a:p>
          <a:p>
            <a:pPr marL="342900" lvl="1"/>
            <a:r>
              <a:rPr lang="en-US" dirty="0" smtClean="0"/>
              <a:t>OCC Language Arts &amp; Social Sciences (IDC, Phase II)</a:t>
            </a:r>
          </a:p>
          <a:p>
            <a:pPr marL="344488" lvl="1" indent="0">
              <a:buNone/>
            </a:pPr>
            <a:r>
              <a:rPr lang="en-US" sz="2000" dirty="0" smtClean="0"/>
              <a:t>This project seeks to build a new 107,000 square foot instruction building to house language arts, behavioral and social sciences, and humanities classes.  This project has been approved for state-funding since 2009.</a:t>
            </a:r>
          </a:p>
          <a:p>
            <a:pPr marL="344488" lvl="1" indent="0">
              <a:buNone/>
            </a:pPr>
            <a:r>
              <a:rPr lang="en-US" sz="2000" b="1" dirty="0"/>
              <a:t>Estimated Project Cost: </a:t>
            </a:r>
            <a:r>
              <a:rPr lang="en-US" sz="2000" b="1" dirty="0" smtClean="0"/>
              <a:t>$71.1M</a:t>
            </a:r>
            <a:r>
              <a:rPr lang="en-US" sz="2000" b="1" dirty="0"/>
              <a:t>		State-funded: </a:t>
            </a:r>
            <a:r>
              <a:rPr lang="en-US" sz="2000" b="1" dirty="0" smtClean="0"/>
              <a:t>$41.2M</a:t>
            </a:r>
            <a:endParaRPr lang="en-US" sz="2000" b="1" dirty="0"/>
          </a:p>
          <a:p>
            <a:pPr marL="344488" lvl="1" indent="0">
              <a:buNone/>
            </a:pPr>
            <a:endParaRPr lang="en-US" sz="2000" dirty="0" smtClean="0"/>
          </a:p>
          <a:p>
            <a:pPr marL="342900" lvl="1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50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Campus Outlook:</a:t>
            </a:r>
            <a:endParaRPr lang="en-US" sz="32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5052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u="sng" dirty="0" smtClean="0"/>
              <a:t>Coastline College: </a:t>
            </a:r>
            <a:r>
              <a:rPr lang="en-US" sz="2000" dirty="0" smtClean="0"/>
              <a:t>CCC does not anticipate advancing any projects from the State-funding queue.  The campus Facilities and Planning committee will meet to discuss project priorities.</a:t>
            </a:r>
          </a:p>
          <a:p>
            <a:pPr marL="0" lvl="1" indent="0">
              <a:buNone/>
            </a:pPr>
            <a:endParaRPr lang="en-US" sz="800" dirty="0"/>
          </a:p>
          <a:p>
            <a:pPr marL="0" lvl="1" indent="0">
              <a:buNone/>
            </a:pPr>
            <a:r>
              <a:rPr lang="en-US" sz="2000" b="1" u="sng" dirty="0" smtClean="0"/>
              <a:t>Golden West College:</a:t>
            </a:r>
            <a:r>
              <a:rPr lang="en-US" sz="2000" b="1" dirty="0" smtClean="0"/>
              <a:t> </a:t>
            </a:r>
            <a:r>
              <a:rPr lang="en-US" sz="2000" dirty="0" smtClean="0"/>
              <a:t> GWC intends to move forward with construction of the Math/Science Building.  It is likely that the new Business/Social Science building, anticipated to commence in 2022, will not have sufficient funding. </a:t>
            </a:r>
          </a:p>
          <a:p>
            <a:pPr marL="0" lvl="1" indent="0">
              <a:buNone/>
            </a:pPr>
            <a:endParaRPr lang="en-US" sz="800" dirty="0"/>
          </a:p>
          <a:p>
            <a:pPr marL="0" lvl="1" indent="0">
              <a:buNone/>
            </a:pPr>
            <a:r>
              <a:rPr lang="en-US" sz="2000" b="1" u="sng" dirty="0" smtClean="0"/>
              <a:t>Orange Coast College:</a:t>
            </a:r>
            <a:r>
              <a:rPr lang="en-US" sz="2000" dirty="0" smtClean="0"/>
              <a:t> OCC intends to move forward with construction of the Language Arts &amp; Social Sciences building (IDC, Phase II).  The Facilities &amp; Planning Committee has voted to deprioritize the proposed Parking Structure and Administration projects in lieu of advancing the IDC project immediately.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41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505200"/>
          </a:xfrm>
        </p:spPr>
        <p:txBody>
          <a:bodyPr/>
          <a:lstStyle/>
          <a:p>
            <a:pPr marL="0" lvl="1" indent="0">
              <a:buNone/>
            </a:pPr>
            <a:r>
              <a:rPr lang="en-US" sz="2700" i="1" u="sng" dirty="0" smtClean="0"/>
              <a:t>Vision 2020 Funding Need (2014):</a:t>
            </a:r>
          </a:p>
          <a:p>
            <a:pPr marL="457200" lvl="1" indent="-457200"/>
            <a:r>
              <a:rPr lang="en-US" sz="2700" dirty="0" smtClean="0"/>
              <a:t>Total CIP Program Cost: $975.7M</a:t>
            </a:r>
          </a:p>
          <a:p>
            <a:pPr marL="971550" lvl="2" indent="-457200"/>
            <a:r>
              <a:rPr lang="en-US" sz="2000" dirty="0" smtClean="0"/>
              <a:t>$18.1M increase, mitigated to $10.4M</a:t>
            </a:r>
          </a:p>
          <a:p>
            <a:pPr marL="457200" lvl="1" indent="-457200"/>
            <a:r>
              <a:rPr lang="en-US" sz="2700" dirty="0" smtClean="0"/>
              <a:t>State </a:t>
            </a:r>
            <a:r>
              <a:rPr lang="en-US" sz="2700" dirty="0"/>
              <a:t>Funding (anticipated): </a:t>
            </a:r>
            <a:r>
              <a:rPr lang="en-US" sz="2700" dirty="0" smtClean="0"/>
              <a:t>$99.9M</a:t>
            </a:r>
          </a:p>
          <a:p>
            <a:pPr marL="457200" lvl="1" indent="-457200"/>
            <a:r>
              <a:rPr lang="en-US" sz="2700" b="1" dirty="0" smtClean="0"/>
              <a:t>Local Funding Need: $875.8M</a:t>
            </a:r>
          </a:p>
          <a:p>
            <a:pPr marL="0" lvl="1" indent="0">
              <a:buNone/>
            </a:pPr>
            <a:endParaRPr lang="en-US" sz="400" b="1" dirty="0"/>
          </a:p>
          <a:p>
            <a:pPr marL="0" lvl="1" indent="0">
              <a:buNone/>
            </a:pPr>
            <a:r>
              <a:rPr lang="en-US" i="1" u="sng" dirty="0" smtClean="0"/>
              <a:t>Measure M (2012):</a:t>
            </a:r>
          </a:p>
          <a:p>
            <a:pPr marL="457200" lvl="1" indent="-457200"/>
            <a:r>
              <a:rPr lang="en-US" sz="2700" b="1" dirty="0" smtClean="0"/>
              <a:t>Provides $698M in local funds</a:t>
            </a:r>
          </a:p>
          <a:p>
            <a:pPr marL="971550" lvl="2" indent="-457200"/>
            <a:r>
              <a:rPr lang="en-US" sz="2300" dirty="0" smtClean="0"/>
              <a:t>71.5% of total program cost</a:t>
            </a:r>
          </a:p>
          <a:p>
            <a:pPr marL="971550" lvl="2" indent="-457200"/>
            <a:r>
              <a:rPr lang="en-US" sz="2300" dirty="0" smtClean="0"/>
              <a:t>79.8% of anticipated local funding need</a:t>
            </a:r>
          </a:p>
          <a:p>
            <a:pPr marL="450850" lvl="1" indent="0">
              <a:buNone/>
            </a:pPr>
            <a:endParaRPr lang="en-US" sz="1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1371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The New Reality:</a:t>
            </a:r>
            <a:endParaRPr lang="en-US" sz="32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66917"/>
            <a:ext cx="2133600" cy="365125"/>
          </a:xfrm>
        </p:spPr>
        <p:txBody>
          <a:bodyPr/>
          <a:lstStyle/>
          <a:p>
            <a:fld id="{A8F2439D-154C-4552-81F1-52C5B75DD62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  <a:cs typeface="Arial" pitchFamily="34" charset="0"/>
              </a:rPr>
              <a:t>Next Steps:</a:t>
            </a:r>
            <a:endParaRPr lang="en-US" sz="3200" dirty="0"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505200"/>
          </a:xfrm>
        </p:spPr>
        <p:txBody>
          <a:bodyPr/>
          <a:lstStyle/>
          <a:p>
            <a:pPr marL="457200" lvl="1" indent="-457200">
              <a:spcBef>
                <a:spcPts val="800"/>
              </a:spcBef>
            </a:pPr>
            <a:r>
              <a:rPr lang="en-US" sz="2400" dirty="0" smtClean="0"/>
              <a:t>Move forward with OCC IDC and GWC Math/Science projects as supported by the campus governance committees;</a:t>
            </a:r>
          </a:p>
          <a:p>
            <a:pPr marL="457200" lvl="1" indent="-457200">
              <a:spcBef>
                <a:spcPts val="800"/>
              </a:spcBef>
            </a:pPr>
            <a:r>
              <a:rPr lang="en-US" sz="2400" dirty="0" smtClean="0"/>
              <a:t>Revise CIP schedule in anticipation of state funding in 2018, but prepare project proposals to be “in queue” for 2016; </a:t>
            </a:r>
          </a:p>
          <a:p>
            <a:pPr marL="457200" lvl="1" indent="-457200">
              <a:spcBef>
                <a:spcPts val="800"/>
              </a:spcBef>
            </a:pPr>
            <a:r>
              <a:rPr lang="en-US" sz="2400" dirty="0" smtClean="0"/>
              <a:t>Continue to work with campus shared governance groups to evaluate project priorities and budget saving opportunities;</a:t>
            </a:r>
          </a:p>
          <a:p>
            <a:pPr marL="457200" lvl="1" indent="-457200">
              <a:spcBef>
                <a:spcPts val="800"/>
              </a:spcBef>
            </a:pPr>
            <a:r>
              <a:rPr lang="en-US" sz="2400" dirty="0" smtClean="0"/>
              <a:t>Mitigate effects of escalation, to the extent possible, through advanced project planning;</a:t>
            </a:r>
          </a:p>
          <a:p>
            <a:pPr marL="457200" lvl="1" indent="-457200">
              <a:spcBef>
                <a:spcPts val="800"/>
              </a:spcBef>
            </a:pPr>
            <a:r>
              <a:rPr lang="en-US" sz="2400" dirty="0" smtClean="0"/>
              <a:t>Maximize outside funding sources (i.e. Prop 39, SMSR, Utility Incentives) to the greatest extent possible.</a:t>
            </a:r>
          </a:p>
          <a:p>
            <a:pPr marL="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34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T Presentation Template">
  <a:themeElements>
    <a:clrScheme name="Custom 3">
      <a:dk1>
        <a:sysClr val="windowText" lastClr="000000"/>
      </a:dk1>
      <a:lt1>
        <a:srgbClr val="FFFFFF"/>
      </a:lt1>
      <a:dk2>
        <a:srgbClr val="2C4D75"/>
      </a:dk2>
      <a:lt2>
        <a:srgbClr val="EEECE1"/>
      </a:lt2>
      <a:accent1>
        <a:srgbClr val="4274B0"/>
      </a:accent1>
      <a:accent2>
        <a:srgbClr val="9BBB5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A555B39CE76B3E4DB5E759017E70B1CD" ma:contentTypeVersion="1" ma:contentTypeDescription="Upload an image." ma:contentTypeScope="" ma:versionID="de7ff830d36dca541bc8f53650afdfc9">
  <xsd:schema xmlns:xsd="http://www.w3.org/2001/XMLSchema" xmlns:xs="http://www.w3.org/2001/XMLSchema" xmlns:p="http://schemas.microsoft.com/office/2006/metadata/properties" xmlns:ns1="http://schemas.microsoft.com/sharepoint/v3" xmlns:ns2="BA5BD77F-4FBD-41D5-B907-7B043869E0EA" xmlns:ns3="http://schemas.microsoft.com/sharepoint/v3/fields" targetNamespace="http://schemas.microsoft.com/office/2006/metadata/properties" ma:root="true" ma:fieldsID="4e258a3ddff160d341d9250bc0b420cd" ns1:_="" ns2:_="" ns3:_="">
    <xsd:import namespace="http://schemas.microsoft.com/sharepoint/v3"/>
    <xsd:import namespace="BA5BD77F-4FBD-41D5-B907-7B043869E0E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BD77F-4FBD-41D5-B907-7B043869E0E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ImageCreateDate xmlns="BA5BD77F-4FBD-41D5-B907-7B043869E0EA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C1DF265-F8C8-4405-87C2-1FD52A77218F}"/>
</file>

<file path=customXml/itemProps2.xml><?xml version="1.0" encoding="utf-8"?>
<ds:datastoreItem xmlns:ds="http://schemas.openxmlformats.org/officeDocument/2006/customXml" ds:itemID="{540B670F-1C49-4A34-B716-C6A2EA7C58BF}"/>
</file>

<file path=customXml/itemProps3.xml><?xml version="1.0" encoding="utf-8"?>
<ds:datastoreItem xmlns:ds="http://schemas.openxmlformats.org/officeDocument/2006/customXml" ds:itemID="{52C5BBA6-C48A-4D41-B732-1457D5216385}"/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515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Title &amp; Subtitle</vt:lpstr>
      <vt:lpstr>1_PPT Presentation Template</vt:lpstr>
      <vt:lpstr>PowerPoint Presentation</vt:lpstr>
      <vt:lpstr>Discussion</vt:lpstr>
      <vt:lpstr>PowerPoint Presentation</vt:lpstr>
      <vt:lpstr>CIP Funding Background (cont.):</vt:lpstr>
      <vt:lpstr>Recent Funding Impacts:</vt:lpstr>
      <vt:lpstr>Immediate Facility Needs:</vt:lpstr>
      <vt:lpstr>Campus Outlook:</vt:lpstr>
      <vt:lpstr>PowerPoint Presentation</vt:lpstr>
      <vt:lpstr>Next Steps: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jmarchbank</dc:creator>
  <cp:keywords/>
  <dc:description/>
  <cp:lastModifiedBy>jmarchbank</cp:lastModifiedBy>
  <cp:revision>22</cp:revision>
  <cp:lastPrinted>2014-10-16T04:01:30Z</cp:lastPrinted>
  <dcterms:created xsi:type="dcterms:W3CDTF">2014-10-15T16:51:43Z</dcterms:created>
  <dcterms:modified xsi:type="dcterms:W3CDTF">2014-11-12T17:33:43Z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0x0101009148F5A04DDD49CBA7127AADA5FB792B00AADE34325A8B49CDA8BB4DB53328F21400A555B39CE76B3E4DB5E759017E70B1CD</vt:lpwstr>
  </property>
</Properties>
</file>